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88" r:id="rId94"/>
    <p:sldId id="390" r:id="rId95"/>
    <p:sldId id="389" r:id="rId96"/>
    <p:sldId id="391" r:id="rId97"/>
    <p:sldId id="392" r:id="rId98"/>
    <p:sldId id="393" r:id="rId99"/>
    <p:sldId id="394" r:id="rId100"/>
    <p:sldId id="395" r:id="rId101"/>
    <p:sldId id="396" r:id="rId102"/>
    <p:sldId id="397" r:id="rId103"/>
    <p:sldId id="399" r:id="rId104"/>
    <p:sldId id="400" r:id="rId105"/>
    <p:sldId id="398" r:id="rId106"/>
    <p:sldId id="401" r:id="rId107"/>
    <p:sldId id="402" r:id="rId108"/>
    <p:sldId id="403" r:id="rId109"/>
    <p:sldId id="404" r:id="rId110"/>
    <p:sldId id="405" r:id="rId111"/>
    <p:sldId id="406" r:id="rId112"/>
    <p:sldId id="407" r:id="rId113"/>
    <p:sldId id="408" r:id="rId114"/>
    <p:sldId id="302" r:id="rId115"/>
    <p:sldId id="303" r:id="rId116"/>
    <p:sldId id="298" r:id="rId117"/>
    <p:sldId id="299" r:id="rId118"/>
    <p:sldId id="322" r:id="rId119"/>
    <p:sldId id="323" r:id="rId120"/>
    <p:sldId id="324" r:id="rId121"/>
    <p:sldId id="301" r:id="rId122"/>
    <p:sldId id="300" r:id="rId123"/>
    <p:sldId id="306" r:id="rId124"/>
    <p:sldId id="304" r:id="rId125"/>
    <p:sldId id="305" r:id="rId126"/>
    <p:sldId id="307" r:id="rId127"/>
    <p:sldId id="308" r:id="rId128"/>
    <p:sldId id="309" r:id="rId129"/>
    <p:sldId id="310" r:id="rId130"/>
    <p:sldId id="325" r:id="rId131"/>
    <p:sldId id="326" r:id="rId132"/>
    <p:sldId id="327" r:id="rId133"/>
    <p:sldId id="311" r:id="rId134"/>
    <p:sldId id="312" r:id="rId135"/>
    <p:sldId id="313" r:id="rId1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9" autoAdjust="0"/>
    <p:restoredTop sz="94660"/>
  </p:normalViewPr>
  <p:slideViewPr>
    <p:cSldViewPr snapToGrid="0">
      <p:cViewPr varScale="1">
        <p:scale>
          <a:sx n="64" d="100"/>
          <a:sy n="64" d="100"/>
        </p:scale>
        <p:origin x="84"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9/2/2022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9/2/2022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p:txBody>
          <a:bodyPr>
            <a:normAutofit lnSpcReduction="10000"/>
          </a:bodyPr>
          <a:lstStyle/>
          <a:p>
            <a:r>
              <a:rPr lang="en-US" dirty="0"/>
              <a:t>Put–call parity establishes a relationship that allows the price of a call option to be derived from the price of a put option with the same underlying details and vice versa.</a:t>
            </a:r>
          </a:p>
          <a:p>
            <a:r>
              <a:rPr lang="en-US" dirty="0"/>
              <a:t>Put–call parity holds for European options with the same exercise price and expiration date, representing a no-arbitrage relationship between put option, call option, underlying asset, and risk-free asset prices.</a:t>
            </a:r>
          </a:p>
          <a:p>
            <a:r>
              <a:rPr lang="en-US" dirty="0"/>
              <a:t>S</a:t>
            </a:r>
            <a:r>
              <a:rPr lang="en-US" baseline="-25000" dirty="0"/>
              <a:t>0</a:t>
            </a:r>
            <a:r>
              <a:rPr lang="en-US" dirty="0"/>
              <a:t>+P</a:t>
            </a:r>
            <a:r>
              <a:rPr lang="en-US" baseline="-25000" dirty="0"/>
              <a:t>0</a:t>
            </a:r>
            <a:r>
              <a:rPr lang="en-US" dirty="0"/>
              <a:t>=C</a:t>
            </a:r>
            <a:r>
              <a:rPr lang="en-US" baseline="-25000" dirty="0"/>
              <a:t>0</a:t>
            </a:r>
            <a:r>
              <a:rPr lang="en-US" dirty="0"/>
              <a:t>+X/(1+r)</a:t>
            </a:r>
            <a:r>
              <a:rPr lang="en-US" baseline="30000" dirty="0"/>
              <a:t>T</a:t>
            </a:r>
          </a:p>
          <a:p>
            <a:r>
              <a:rPr lang="en-US" dirty="0"/>
              <a:t>The combination of a purchased call and a risk-free bond is known as a </a:t>
            </a:r>
            <a:r>
              <a:rPr lang="en-US" dirty="0">
                <a:solidFill>
                  <a:srgbClr val="FF0000"/>
                </a:solidFill>
              </a:rPr>
              <a:t>fiduciary call.</a:t>
            </a:r>
          </a:p>
          <a:p>
            <a:r>
              <a:rPr lang="en-US" dirty="0"/>
              <a:t>This strategy of holding an underlying asset and purchasing a put on the same asset is sometimes called a </a:t>
            </a:r>
            <a:r>
              <a:rPr lang="en-US" dirty="0">
                <a:solidFill>
                  <a:srgbClr val="FF0000"/>
                </a:solidFill>
              </a:rPr>
              <a:t>protective put.</a:t>
            </a:r>
          </a:p>
        </p:txBody>
      </p:sp>
    </p:spTree>
    <p:extLst>
      <p:ext uri="{BB962C8B-B14F-4D97-AF65-F5344CB8AC3E}">
        <p14:creationId xmlns:p14="http://schemas.microsoft.com/office/powerpoint/2010/main" val="289270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p:txBody>
          <a:bodyPr>
            <a:normAutofit/>
          </a:bodyPr>
          <a:lstStyle/>
          <a:p>
            <a:r>
              <a:rPr lang="en-US" sz="4400" dirty="0"/>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450312192"/>
              </p:ext>
            </p:extLst>
          </p:nvPr>
        </p:nvGraphicFramePr>
        <p:xfrm>
          <a:off x="1023938" y="2286000"/>
          <a:ext cx="9720264" cy="33375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783040173"/>
                    </a:ext>
                  </a:extLst>
                </a:gridCol>
                <a:gridCol w="2430066">
                  <a:extLst>
                    <a:ext uri="{9D8B030D-6E8A-4147-A177-3AD203B41FA5}">
                      <a16:colId xmlns:a16="http://schemas.microsoft.com/office/drawing/2014/main" val="550478369"/>
                    </a:ext>
                  </a:extLst>
                </a:gridCol>
                <a:gridCol w="2430066">
                  <a:extLst>
                    <a:ext uri="{9D8B030D-6E8A-4147-A177-3AD203B41FA5}">
                      <a16:colId xmlns:a16="http://schemas.microsoft.com/office/drawing/2014/main" val="1492920634"/>
                    </a:ext>
                  </a:extLst>
                </a:gridCol>
                <a:gridCol w="2430066">
                  <a:extLst>
                    <a:ext uri="{9D8B030D-6E8A-4147-A177-3AD203B41FA5}">
                      <a16:colId xmlns:a16="http://schemas.microsoft.com/office/drawing/2014/main" val="3173009269"/>
                    </a:ext>
                  </a:extLst>
                </a:gridCol>
              </a:tblGrid>
              <a:tr h="370840">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 </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3052441846"/>
                  </a:ext>
                </a:extLst>
              </a:tr>
              <a:tr h="370840">
                <a:tc>
                  <a:txBody>
                    <a:bodyPr/>
                    <a:lstStyle/>
                    <a:p>
                      <a:r>
                        <a:rPr lang="en-US" dirty="0"/>
                        <a:t>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03644318"/>
                  </a:ext>
                </a:extLst>
              </a:tr>
              <a:tr h="370840">
                <a:tc>
                  <a:txBody>
                    <a:bodyPr/>
                    <a:lstStyle/>
                    <a:p>
                      <a:r>
                        <a:rPr lang="en-US" dirty="0"/>
                        <a:t>Underlying asset</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extLst>
                  <a:ext uri="{0D108BD9-81ED-4DB2-BD59-A6C34878D82A}">
                    <a16:rowId xmlns:a16="http://schemas.microsoft.com/office/drawing/2014/main" val="639941762"/>
                  </a:ext>
                </a:extLst>
              </a:tr>
              <a:tr h="370840">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2715961200"/>
                  </a:ext>
                </a:extLst>
              </a:tr>
              <a:tr h="370840">
                <a:tc>
                  <a:txBody>
                    <a:bodyPr/>
                    <a:lstStyle/>
                    <a:p>
                      <a:r>
                        <a:rPr lang="en-US" dirty="0"/>
                        <a:t>Total: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785153254"/>
                  </a:ext>
                </a:extLst>
              </a:tr>
              <a:tr h="370840">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59746720"/>
                  </a:ext>
                </a:extLst>
              </a:tr>
              <a:tr h="370840">
                <a:tc>
                  <a:txBody>
                    <a:bodyPr/>
                    <a:lstStyle/>
                    <a:p>
                      <a:r>
                        <a:rPr lang="en-US" dirty="0"/>
                        <a:t>Call option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baseline="0" dirty="0"/>
                        <a:t>-X</a:t>
                      </a:r>
                      <a:endParaRPr lang="en-US" baseline="-25000" dirty="0"/>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664238717"/>
                  </a:ext>
                </a:extLst>
              </a:tr>
              <a:tr h="370840">
                <a:tc>
                  <a:txBody>
                    <a:bodyPr/>
                    <a:lstStyle/>
                    <a:p>
                      <a:r>
                        <a:rPr lang="en-US" dirty="0"/>
                        <a:t>Risk-free asset(bond)</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1201115034"/>
                  </a:ext>
                </a:extLst>
              </a:tr>
              <a:tr h="370840">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p:txBody>
          <a:bodyPr/>
          <a:lstStyle/>
          <a:p>
            <a:r>
              <a:rPr lang="en-US" dirty="0"/>
              <a:t>Arbitrage profit opportunities arise if these portfolios trade at different prices.</a:t>
            </a:r>
          </a:p>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p:txBody>
          <a:bodyPr/>
          <a:lstStyle/>
          <a:p>
            <a:r>
              <a:rPr lang="en-US" dirty="0"/>
              <a:t>A long underlying asset position can be replicated by entering a long forward contract and purchasing the risk-free asset(bond)with a face value equal to the forward price.</a:t>
            </a:r>
          </a:p>
          <a:p>
            <a:r>
              <a:rPr lang="en-US" dirty="0"/>
              <a:t>The combination of the synthetic underlying position and a purchased put on the underlying is known as </a:t>
            </a:r>
            <a:r>
              <a:rPr lang="en-US" dirty="0">
                <a:solidFill>
                  <a:srgbClr val="FF0000"/>
                </a:solidFill>
              </a:rPr>
              <a:t>a 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a:t>
            </a:r>
            <a:r>
              <a:rPr lang="en-US" dirty="0">
                <a:solidFill>
                  <a:srgbClr val="FF0000"/>
                </a:solidFill>
              </a:rPr>
              <a:t>put–call forward parity</a:t>
            </a:r>
            <a:r>
              <a:rPr lang="en-US" dirty="0"/>
              <a:t>:</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p:txBody>
          <a:bodyPr>
            <a:normAutofit/>
          </a:bodyPr>
          <a:lstStyle/>
          <a:p>
            <a:r>
              <a:rPr lang="en-US" sz="3600" dirty="0"/>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p:txBody>
          <a:bodyPr>
            <a:normAutofit fontScale="85000" lnSpcReduction="20000"/>
          </a:bodyPr>
          <a:lstStyle/>
          <a:p>
            <a:r>
              <a:rPr lang="en-US" dirty="0"/>
              <a:t>When the debt matures at T, the firm’s debt and assets are distributed between shareholders and debtholders with two possible outcomes depending on the firm’s value at time T (V</a:t>
            </a:r>
            <a:r>
              <a:rPr lang="en-US" baseline="-25000" dirty="0"/>
              <a:t>T</a:t>
            </a:r>
            <a:r>
              <a:rPr lang="en-US" dirty="0"/>
              <a:t>):</a:t>
            </a:r>
          </a:p>
          <a:p>
            <a:r>
              <a:rPr lang="en-US" dirty="0"/>
              <a:t>1. Solvency (V</a:t>
            </a:r>
            <a:r>
              <a:rPr lang="en-US" baseline="-25000" dirty="0"/>
              <a:t>T</a:t>
            </a:r>
            <a:r>
              <a:rPr lang="en-US" dirty="0"/>
              <a:t> &gt; D): If the value of the firm (V</a:t>
            </a:r>
            <a:r>
              <a:rPr lang="en-US" baseline="-25000" dirty="0"/>
              <a:t>T</a:t>
            </a:r>
            <a:r>
              <a:rPr lang="en-US" dirty="0"/>
              <a:t>) exceeds the face value of the debt, or V</a:t>
            </a:r>
            <a:r>
              <a:rPr lang="en-US" baseline="-25000" dirty="0"/>
              <a:t>T</a:t>
            </a:r>
            <a:r>
              <a:rPr lang="en-US" dirty="0"/>
              <a:t> &gt; D, at time T, we say the firm is solvent and able to return capital to both its shareholders and debtholders.</a:t>
            </a:r>
          </a:p>
          <a:p>
            <a:r>
              <a:rPr lang="en-US" dirty="0"/>
              <a:t>● Debtholders receive D and are repaid in full.</a:t>
            </a:r>
          </a:p>
          <a:p>
            <a:r>
              <a:rPr lang="en-US" dirty="0"/>
              <a:t>● Shareholders receive the residual: E</a:t>
            </a:r>
            <a:r>
              <a:rPr lang="en-US" baseline="-25000" dirty="0"/>
              <a:t>T</a:t>
            </a:r>
            <a:r>
              <a:rPr lang="en-US" dirty="0"/>
              <a:t> = V</a:t>
            </a:r>
            <a:r>
              <a:rPr lang="en-US" baseline="-25000" dirty="0"/>
              <a:t>T</a:t>
            </a:r>
            <a:r>
              <a:rPr lang="en-US" dirty="0"/>
              <a:t> – D.</a:t>
            </a:r>
          </a:p>
          <a:p>
            <a:r>
              <a:rPr lang="en-US" dirty="0"/>
              <a:t>2. Insolvency (V</a:t>
            </a:r>
            <a:r>
              <a:rPr lang="en-US" baseline="-25000" dirty="0"/>
              <a:t>T</a:t>
            </a:r>
            <a:r>
              <a:rPr lang="en-US" dirty="0"/>
              <a:t> &lt; D): If the value of the firm (V</a:t>
            </a:r>
            <a:r>
              <a:rPr lang="en-US" baseline="-25000" dirty="0"/>
              <a:t>T</a:t>
            </a:r>
            <a:r>
              <a:rPr lang="en-US" dirty="0"/>
              <a:t>) is below the face value of the debt, or V</a:t>
            </a:r>
            <a:r>
              <a:rPr lang="en-US" baseline="-25000" dirty="0"/>
              <a:t>T</a:t>
            </a:r>
            <a:r>
              <a:rPr lang="en-US" dirty="0"/>
              <a:t> &lt; D, at time T, we say the firm is insolvent. In the event of insolvency, shareholders receive nothing and debtholders are owed more than the value of the firm’s assets. Debtholders therefore receive VT to settle their debt claim of D at time T.</a:t>
            </a:r>
          </a:p>
          <a:p>
            <a:r>
              <a:rPr lang="en-US" dirty="0"/>
              <a:t>● Debtholders have a priority claim on assets and receive V</a:t>
            </a:r>
            <a:r>
              <a:rPr lang="en-US" baseline="-25000" dirty="0"/>
              <a:t>T</a:t>
            </a:r>
            <a:r>
              <a:rPr lang="en-US" dirty="0"/>
              <a:t> &lt; D.</a:t>
            </a:r>
          </a:p>
          <a:p>
            <a:r>
              <a:rPr lang="en-US" dirty="0"/>
              <a:t>● Shareholders receive the residual, E</a:t>
            </a:r>
            <a:r>
              <a:rPr lang="en-US" baseline="-25000" dirty="0"/>
              <a:t>T</a:t>
            </a:r>
            <a:r>
              <a:rPr lang="en-US" dirty="0"/>
              <a:t> = 0.</a:t>
            </a:r>
          </a:p>
        </p:txBody>
      </p:sp>
    </p:spTree>
    <p:extLst>
      <p:ext uri="{BB962C8B-B14F-4D97-AF65-F5344CB8AC3E}">
        <p14:creationId xmlns:p14="http://schemas.microsoft.com/office/powerpoint/2010/main" val="28556776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p:txBody>
          <a:bodyPr>
            <a:normAutofit/>
          </a:bodyPr>
          <a:lstStyle/>
          <a:p>
            <a:r>
              <a:rPr lang="en-US" sz="3600" dirty="0"/>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p:txBody>
          <a:bodyPr>
            <a:normAutofit lnSpcReduction="10000"/>
          </a:bodyPr>
          <a:lstStyle/>
          <a:p>
            <a:r>
              <a:rPr lang="en-US" dirty="0"/>
              <a:t>■ shareholder payoff is max(0, </a:t>
            </a:r>
            <a:r>
              <a:rPr lang="en-US" i="1" dirty="0"/>
              <a:t>V</a:t>
            </a:r>
            <a:r>
              <a:rPr lang="en-US" i="1" baseline="-25000" dirty="0"/>
              <a:t>T</a:t>
            </a:r>
            <a:r>
              <a:rPr lang="en-US" i="1" dirty="0"/>
              <a:t> </a:t>
            </a:r>
            <a:r>
              <a:rPr lang="en-US" dirty="0"/>
              <a:t>– </a:t>
            </a:r>
            <a:r>
              <a:rPr lang="en-US" i="1" dirty="0"/>
              <a:t>D</a:t>
            </a:r>
            <a:r>
              <a:rPr lang="en-US" dirty="0"/>
              <a:t>) </a:t>
            </a:r>
          </a:p>
          <a:p>
            <a:r>
              <a:rPr lang="en-US" dirty="0"/>
              <a:t>■ debtholder payoff is min(</a:t>
            </a:r>
            <a:r>
              <a:rPr lang="en-US" i="1" dirty="0"/>
              <a:t>V</a:t>
            </a:r>
            <a:r>
              <a:rPr lang="en-US" i="1" baseline="-25000" dirty="0"/>
              <a:t>T</a:t>
            </a:r>
            <a:r>
              <a:rPr lang="en-US" dirty="0"/>
              <a:t>, </a:t>
            </a:r>
            <a:r>
              <a:rPr lang="en-US" i="1" dirty="0"/>
              <a:t>D</a:t>
            </a:r>
            <a:r>
              <a:rPr lang="en-US" dirty="0"/>
              <a:t>)</a:t>
            </a:r>
          </a:p>
          <a:p>
            <a:r>
              <a:rPr lang="en-US" altLang="zh-CN" dirty="0"/>
              <a:t>Shareholders hold a call option on firm value(V</a:t>
            </a:r>
            <a:r>
              <a:rPr lang="en-US" altLang="zh-CN" baseline="-25000" dirty="0"/>
              <a:t>T</a:t>
            </a:r>
            <a:r>
              <a:rPr lang="en-US" altLang="zh-CN" dirty="0"/>
              <a:t>) with an exercise price of D.</a:t>
            </a:r>
          </a:p>
          <a:p>
            <a:r>
              <a:rPr lang="en-US" dirty="0"/>
              <a:t>Debtholders hold a long position in a risk-free bond (</a:t>
            </a:r>
            <a:r>
              <a:rPr lang="en-US" i="1" dirty="0"/>
              <a:t>D</a:t>
            </a:r>
            <a:r>
              <a:rPr lang="en-US" dirty="0"/>
              <a:t>) and have sold a put option to shareholders on firm value (</a:t>
            </a:r>
            <a:r>
              <a:rPr lang="en-US" i="1" dirty="0"/>
              <a:t>V</a:t>
            </a:r>
            <a:r>
              <a:rPr lang="en-US" i="1" baseline="-25000" dirty="0"/>
              <a:t>T</a:t>
            </a:r>
            <a:r>
              <a:rPr lang="en-US" dirty="0"/>
              <a:t>) with an exercise price of </a:t>
            </a:r>
            <a:r>
              <a:rPr lang="en-US" i="1" dirty="0"/>
              <a:t>D</a:t>
            </a:r>
            <a:r>
              <a:rPr lang="en-US" dirty="0"/>
              <a:t>.</a:t>
            </a:r>
          </a:p>
          <a:p>
            <a:r>
              <a:rPr lang="en-US" altLang="zh-CN" dirty="0"/>
              <a:t>Revisiting the put–call parity relationship, S</a:t>
            </a:r>
            <a:r>
              <a:rPr lang="en-US" altLang="zh-CN" baseline="-25000" dirty="0"/>
              <a:t>0</a:t>
            </a:r>
            <a:r>
              <a:rPr lang="en-US" altLang="zh-CN" dirty="0"/>
              <a:t> + P</a:t>
            </a:r>
            <a:r>
              <a:rPr lang="en-US" altLang="zh-CN" baseline="-25000" dirty="0"/>
              <a:t>0</a:t>
            </a:r>
            <a:r>
              <a:rPr lang="en-US" altLang="zh-CN" dirty="0"/>
              <a:t> = C</a:t>
            </a:r>
            <a:r>
              <a:rPr lang="en-US" altLang="zh-CN" baseline="-25000" dirty="0"/>
              <a:t>0</a:t>
            </a:r>
            <a:r>
              <a:rPr lang="en-US" altLang="zh-CN" dirty="0"/>
              <a:t> + PV(X), we may substitute the value of the firm at time 0 (V</a:t>
            </a:r>
            <a:r>
              <a:rPr lang="en-US" altLang="zh-CN" baseline="-25000" dirty="0"/>
              <a:t>0</a:t>
            </a:r>
            <a:r>
              <a:rPr lang="en-US" altLang="zh-CN" dirty="0"/>
              <a:t>) for the underlying asset (S</a:t>
            </a:r>
            <a:r>
              <a:rPr lang="en-US" altLang="zh-CN" baseline="-25000" dirty="0"/>
              <a:t>0</a:t>
            </a:r>
            <a:r>
              <a:rPr lang="en-US" altLang="zh-CN" dirty="0"/>
              <a:t>), substitute the debt (D) for the risk-free bond (X), and solve for V</a:t>
            </a:r>
            <a:r>
              <a:rPr lang="en-US" altLang="zh-CN" baseline="-25000" dirty="0"/>
              <a:t>0</a:t>
            </a:r>
            <a:r>
              <a:rPr lang="en-US" altLang="zh-CN" dirty="0"/>
              <a:t> as follows:</a:t>
            </a:r>
          </a:p>
          <a:p>
            <a:r>
              <a:rPr lang="en-US" altLang="zh-CN" dirty="0"/>
              <a:t>V</a:t>
            </a:r>
            <a:r>
              <a:rPr lang="en-US" altLang="zh-CN" baseline="-25000" dirty="0"/>
              <a:t>0</a:t>
            </a:r>
            <a:r>
              <a:rPr lang="en-US" altLang="zh-CN" dirty="0"/>
              <a:t> + P</a:t>
            </a:r>
            <a:r>
              <a:rPr lang="en-US" altLang="zh-CN" baseline="-25000" dirty="0"/>
              <a:t>0</a:t>
            </a:r>
            <a:r>
              <a:rPr lang="en-US" altLang="zh-CN" dirty="0"/>
              <a:t> = C</a:t>
            </a:r>
            <a:r>
              <a:rPr lang="en-US" altLang="zh-CN" baseline="-25000" dirty="0"/>
              <a:t>0</a:t>
            </a:r>
            <a:r>
              <a:rPr lang="en-US" altLang="zh-CN" dirty="0"/>
              <a:t> + PV(D)</a:t>
            </a:r>
          </a:p>
          <a:p>
            <a:r>
              <a:rPr lang="en-US" altLang="zh-CN" dirty="0"/>
              <a:t>V</a:t>
            </a:r>
            <a:r>
              <a:rPr lang="en-US" altLang="zh-CN" baseline="-25000" dirty="0"/>
              <a:t>0</a:t>
            </a:r>
            <a:r>
              <a:rPr lang="en-US" altLang="zh-CN" dirty="0"/>
              <a:t> = C</a:t>
            </a:r>
            <a:r>
              <a:rPr lang="en-US" altLang="zh-CN" baseline="-25000" dirty="0"/>
              <a:t>0</a:t>
            </a:r>
            <a:r>
              <a:rPr lang="en-US" altLang="zh-CN" dirty="0"/>
              <a:t> + PV(D) – P</a:t>
            </a:r>
            <a:r>
              <a:rPr lang="en-US" altLang="zh-CN" baseline="-25000" dirty="0"/>
              <a:t>0</a:t>
            </a:r>
          </a:p>
        </p:txBody>
      </p:sp>
    </p:spTree>
    <p:extLst>
      <p:ext uri="{BB962C8B-B14F-4D97-AF65-F5344CB8AC3E}">
        <p14:creationId xmlns:p14="http://schemas.microsoft.com/office/powerpoint/2010/main" val="3500371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2290</TotalTime>
  <Words>11234</Words>
  <Application>Microsoft Office PowerPoint</Application>
  <PresentationFormat>Widescreen</PresentationFormat>
  <Paragraphs>1058</Paragraphs>
  <Slides>135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135</vt:i4>
      </vt:variant>
    </vt:vector>
  </HeadingPairs>
  <TitlesOfParts>
    <vt:vector size="143" baseType="lpstr">
      <vt:lpstr>Tw Cen MT</vt:lpstr>
      <vt:lpstr>Tw Cen MT Condensed</vt:lpstr>
      <vt:lpstr>华文仿宋</vt:lpstr>
      <vt:lpstr>Arial</vt:lpstr>
      <vt:lpstr>Cambria Math</vt:lpstr>
      <vt:lpstr>Trebuchet MS</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25</cp:revision>
  <dcterms:created xsi:type="dcterms:W3CDTF">2022-08-30T13:41:54Z</dcterms:created>
  <dcterms:modified xsi:type="dcterms:W3CDTF">2022-09-02T08:13:55Z</dcterms:modified>
</cp:coreProperties>
</file>